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4"/>
  </p:notesMasterIdLst>
  <p:handoutMasterIdLst>
    <p:handoutMasterId r:id="rId15"/>
  </p:handoutMasterIdLst>
  <p:sldIdLst>
    <p:sldId id="278" r:id="rId3"/>
    <p:sldId id="261" r:id="rId4"/>
    <p:sldId id="277" r:id="rId5"/>
    <p:sldId id="280" r:id="rId6"/>
    <p:sldId id="269" r:id="rId7"/>
    <p:sldId id="271" r:id="rId8"/>
    <p:sldId id="272" r:id="rId9"/>
    <p:sldId id="281" r:id="rId10"/>
    <p:sldId id="282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DA6DA4-7BDA-194B-A02C-048BA4001233}">
          <p14:sldIdLst>
            <p14:sldId id="278"/>
            <p14:sldId id="261"/>
            <p14:sldId id="277"/>
            <p14:sldId id="280"/>
            <p14:sldId id="269"/>
            <p14:sldId id="271"/>
            <p14:sldId id="272"/>
            <p14:sldId id="281"/>
            <p14:sldId id="282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20" autoAdjust="0"/>
  </p:normalViewPr>
  <p:slideViewPr>
    <p:cSldViewPr snapToGrid="0" snapToObjects="1">
      <p:cViewPr>
        <p:scale>
          <a:sx n="120" d="100"/>
          <a:sy n="120" d="100"/>
        </p:scale>
        <p:origin x="274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72267B-C2E6-9D45-933B-0D43F6E3B1DD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A3FBDF-D815-8646-B8D6-9A145DCC6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33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7B4BEF-B3A5-9546-8668-565FF0A62E34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CD796C-E7F6-454C-AE89-C1F18F4966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1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3681"/>
            <a:ext cx="6400800" cy="1752600"/>
          </a:xfrm>
        </p:spPr>
        <p:txBody>
          <a:bodyPr/>
          <a:lstStyle>
            <a:lvl1pPr marL="0" indent="0" algn="ctr">
              <a:buNone/>
              <a:defRPr cap="all" spc="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9BC9-F2B2-0548-8D40-3FDDC3DDF59A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3F11-08CA-D94C-818D-D6F1F8BAD9A9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9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8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9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3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6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8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8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0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"/>
            <a:ext cx="8229600" cy="5847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09BC-4A8A-1B4D-8BA7-1955774728B8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8413"/>
            <a:ext cx="8229600" cy="369332"/>
          </a:xfrm>
        </p:spPr>
        <p:txBody>
          <a:bodyPr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7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"/>
            <a:ext cx="8229600" cy="5847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09BC-4A8A-1B4D-8BA7-1955774728B8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7798"/>
            <a:ext cx="8229600" cy="369332"/>
          </a:xfrm>
        </p:spPr>
        <p:txBody>
          <a:bodyPr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 TITLE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71613" y="1663700"/>
            <a:ext cx="6238875" cy="3921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44331" cy="154503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2CB6-2AB9-9942-B72B-65436F6725A9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893"/>
            <a:ext cx="8229600" cy="369332"/>
          </a:xfrm>
        </p:spPr>
        <p:txBody>
          <a:bodyPr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33450" y="1600200"/>
            <a:ext cx="3953350" cy="154503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9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44331" cy="154503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2CB6-2AB9-9942-B72B-65436F6725A9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0019"/>
            <a:ext cx="8229600" cy="369332"/>
          </a:xfrm>
        </p:spPr>
        <p:txBody>
          <a:bodyPr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 TITLE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732791" y="1600200"/>
            <a:ext cx="3952875" cy="4003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2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/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480" y="1600200"/>
            <a:ext cx="3944331" cy="154503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2CB6-2AB9-9942-B72B-65436F6725A9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7798"/>
            <a:ext cx="8229600" cy="369332"/>
          </a:xfrm>
        </p:spPr>
        <p:txBody>
          <a:bodyPr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 TITLE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6175" y="1600200"/>
            <a:ext cx="3952875" cy="4003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4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627E-A896-EA42-8AB7-32CFBE655668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1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54326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754326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8506-7C69-494B-BC9A-3D0F83C521FB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670-ADD1-46F1-8797-A7987907C992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B33B-0407-4879-B87A-AB04BAF193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41144"/>
            <a:ext cx="9143999" cy="6168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3784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92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4F3F11-08CA-D94C-818D-D6F1F8BAD9A9}" type="datetime4">
              <a:rPr lang="en-US" smtClean="0"/>
              <a:t>October 11,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3" y="6356350"/>
            <a:ext cx="60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F000E1-007A-A149-B36E-30EF1F2417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Viking-Pro-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" y="6260494"/>
            <a:ext cx="1149048" cy="5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61" r:id="rId6"/>
    <p:sldLayoutId id="2147483651" r:id="rId7"/>
    <p:sldLayoutId id="2147483652" r:id="rId8"/>
    <p:sldLayoutId id="2147483662" r:id="rId9"/>
    <p:sldLayoutId id="2147483663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effectLst>
            <a:reflection blurRad="6350" stA="15000" endA="300" endPos="20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76092"/>
          </a:solidFill>
          <a:latin typeface="+mn-lt"/>
          <a:ea typeface="+mn-ea"/>
          <a:cs typeface="+mn-cs"/>
        </a:defRPr>
      </a:lvl1pPr>
      <a:lvl2pPr marL="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457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77724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96012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88EB-4225-AE48-A049-D9DA567FFE1A}" type="datetimeFigureOut">
              <a:rPr lang="en-US" smtClean="0"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749C-627D-1245-9A33-B7A2EF6FC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6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" y="0"/>
            <a:ext cx="9155215" cy="685800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1667566"/>
            <a:ext cx="9142478" cy="3897364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6381" y="1243266"/>
            <a:ext cx="5491238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15000" endA="300" endPos="20000" dir="5400000" sy="-100000" algn="bl" rotWithShape="0"/>
                </a:effectLst>
                <a:latin typeface="Calibri"/>
                <a:cs typeface="Calibri"/>
              </a:rPr>
              <a:t>INTRODUCING</a:t>
            </a:r>
            <a:endParaRPr lang="en-US" sz="20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15000" endA="300" endPos="20000" dir="5400000" sy="-100000" algn="bl" rotWithShape="0"/>
              </a:effectLst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7" y="2859995"/>
            <a:ext cx="2741459" cy="117491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55331" y="2881990"/>
            <a:ext cx="5164516" cy="44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 cap="all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41275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Gas and electric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55332" y="3324676"/>
            <a:ext cx="3858506" cy="444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 cap="all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41275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COOKTOPS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25916" y="5593361"/>
            <a:ext cx="5491238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pc="3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15000" endA="300" endPos="20000" dir="5400000" sy="-100000" algn="bl" rotWithShape="0"/>
                </a:effectLst>
                <a:latin typeface="Calibri"/>
                <a:cs typeface="Calibri"/>
              </a:rPr>
              <a:t>10.10.13</a:t>
            </a:r>
            <a:endParaRPr lang="en-US" sz="2000" b="1" spc="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15000" endA="300" endPos="20000" dir="5400000" sy="-100000" algn="bl" rotWithShape="0"/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04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5366B topview no reflection-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8" y="3543230"/>
            <a:ext cx="3797867" cy="21204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10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7205" r="18485" b="5915"/>
          <a:stretch/>
        </p:blipFill>
        <p:spPr>
          <a:xfrm>
            <a:off x="2970765" y="1424431"/>
            <a:ext cx="2493200" cy="1663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0563" r="10455" b="8726"/>
          <a:stretch/>
        </p:blipFill>
        <p:spPr>
          <a:xfrm>
            <a:off x="5672998" y="1329266"/>
            <a:ext cx="2931972" cy="1872258"/>
          </a:xfrm>
          <a:prstGeom prst="rect">
            <a:avLst/>
          </a:prstGeom>
        </p:spPr>
      </p:pic>
      <p:pic>
        <p:nvPicPr>
          <p:cNvPr id="6" name="Picture 5" descr="VEC5304B topview no reflection-resize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r="11312"/>
          <a:stretch/>
        </p:blipFill>
        <p:spPr>
          <a:xfrm>
            <a:off x="2362200" y="3549155"/>
            <a:ext cx="3225801" cy="21060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44331" cy="4025717"/>
          </a:xfrm>
        </p:spPr>
        <p:txBody>
          <a:bodyPr/>
          <a:lstStyle/>
          <a:p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GAS COOKTOPS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  <a:p>
            <a:r>
              <a:rPr lang="en-US" sz="1400" spc="-50" dirty="0" smtClean="0">
                <a:solidFill>
                  <a:schemeClr val="accent3">
                    <a:lumMod val="75000"/>
                  </a:schemeClr>
                </a:solidFill>
              </a:rPr>
              <a:t>Available in Stainless Steel</a:t>
            </a:r>
          </a:p>
          <a:p>
            <a:r>
              <a:rPr lang="en-US" sz="1000" spc="-50" dirty="0" smtClean="0">
                <a:solidFill>
                  <a:schemeClr val="accent3">
                    <a:lumMod val="75000"/>
                  </a:schemeClr>
                </a:solidFill>
              </a:rPr>
              <a:t>(order as Natural or LP)</a:t>
            </a:r>
            <a:endParaRPr lang="en-US" sz="1000" spc="-5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spc="-5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spc="-5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spc="-5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ELECTRIC COOKTOPS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  <a:p>
            <a:r>
              <a:rPr lang="en-US" sz="1400" spc="-50" dirty="0">
                <a:solidFill>
                  <a:schemeClr val="accent3">
                    <a:lumMod val="75000"/>
                  </a:schemeClr>
                </a:solidFill>
              </a:rPr>
              <a:t>Available in Stainless Steel </a:t>
            </a:r>
            <a:r>
              <a:rPr lang="en-US" sz="1400" spc="-5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400" spc="-5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400" spc="-50" dirty="0" smtClean="0">
                <a:solidFill>
                  <a:schemeClr val="accent3">
                    <a:lumMod val="75000"/>
                  </a:schemeClr>
                </a:solidFill>
              </a:rPr>
              <a:t>with </a:t>
            </a:r>
            <a:r>
              <a:rPr lang="en-US" sz="1400" spc="-50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400" spc="-50" dirty="0" smtClean="0">
                <a:solidFill>
                  <a:schemeClr val="accent3">
                    <a:lumMod val="75000"/>
                  </a:schemeClr>
                </a:solidFill>
              </a:rPr>
              <a:t>lack Glass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3737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reflection blurRad="6350" stA="15000" endA="300" endPos="20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Available Finishes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15231" y="3654984"/>
            <a:ext cx="6113539" cy="1212640"/>
          </a:xfrm>
        </p:spPr>
        <p:txBody>
          <a:bodyPr/>
          <a:lstStyle/>
          <a:p>
            <a:r>
              <a:rPr lang="en-US" sz="1400" spc="0" dirty="0">
                <a:solidFill>
                  <a:srgbClr val="376092"/>
                </a:solidFill>
              </a:rPr>
              <a:t>Viking Professional products are proudly made in Greenwood, Mississippi, </a:t>
            </a:r>
            <a:r>
              <a:rPr lang="en-US" sz="1400" spc="0" dirty="0"/>
              <a:t>using high-grade, heavy-duty materials, then backed by our signature three-year warranty. From engineering to manufacturing to quality control, Viking is committed to customer satisfaction with every product that comes off the line. </a:t>
            </a:r>
          </a:p>
          <a:p>
            <a:endParaRPr lang="en-US" sz="1400" spc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9026" y="2139306"/>
            <a:ext cx="2368848" cy="116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40" y="2020619"/>
            <a:ext cx="1956377" cy="13853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73737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reflection blurRad="6350" stA="15000" endA="300" endPos="20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Three-Year Warranty and Made in the USA</a:t>
            </a:r>
          </a:p>
        </p:txBody>
      </p:sp>
    </p:spTree>
    <p:extLst>
      <p:ext uri="{BB962C8B-B14F-4D97-AF65-F5344CB8AC3E}">
        <p14:creationId xmlns:p14="http://schemas.microsoft.com/office/powerpoint/2010/main" val="1568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"/>
            <a:ext cx="8229600" cy="906221"/>
          </a:xfrm>
        </p:spPr>
        <p:txBody>
          <a:bodyPr/>
          <a:lstStyle/>
          <a:p>
            <a:r>
              <a:rPr lang="en-US" dirty="0" smtClean="0"/>
              <a:t>Sophisticated Simplicity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half" idx="1"/>
          </p:nvPr>
        </p:nvSpPr>
        <p:spPr>
          <a:xfrm>
            <a:off x="4124898" y="1091019"/>
            <a:ext cx="4323193" cy="4819781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NEW,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sleek and innovative design coordinates perfectly with the entire Viking Professional line of products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Boasting the most powerful 30” and 36” wide gas cooktops in the industry, Viking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Professional gas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cooktops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offer a hassle-free kitchen upgrade with superior cooking power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Up to 10 cooking zones on the Viking Professional electric cooktops provide the fastest boiling times and best simmer of cooktops in the luxury segment.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737373"/>
                </a:solidFill>
              </a:rPr>
              <a:t>Backed by the industry’s best Viking Signature 3-Year Warranty, Viking is committed to customer satisfaction with every product that comes off the line.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4742"/>
          <a:stretch/>
        </p:blipFill>
        <p:spPr>
          <a:xfrm>
            <a:off x="870081" y="1404876"/>
            <a:ext cx="2857370" cy="1725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6110"/>
          <a:stretch/>
        </p:blipFill>
        <p:spPr>
          <a:xfrm>
            <a:off x="870080" y="3405968"/>
            <a:ext cx="2857369" cy="17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VEC5366B topview no reflection-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23" y="3225801"/>
            <a:ext cx="4184813" cy="2336521"/>
          </a:xfrm>
          <a:prstGeom prst="rect">
            <a:avLst/>
          </a:prstGeom>
        </p:spPr>
      </p:pic>
      <p:pic>
        <p:nvPicPr>
          <p:cNvPr id="15" name="Picture 14" descr="VEC5304B topview no reflection-resiz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r="11312"/>
          <a:stretch/>
        </p:blipFill>
        <p:spPr>
          <a:xfrm>
            <a:off x="664378" y="3217334"/>
            <a:ext cx="3565785" cy="2328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7205" r="18485" b="5915"/>
          <a:stretch/>
        </p:blipFill>
        <p:spPr>
          <a:xfrm>
            <a:off x="1322383" y="1155424"/>
            <a:ext cx="2798217" cy="1866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0563" r="10455" b="8726"/>
          <a:stretch/>
        </p:blipFill>
        <p:spPr>
          <a:xfrm>
            <a:off x="4716194" y="988383"/>
            <a:ext cx="3383471" cy="2160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16"/>
            <a:ext cx="8229600" cy="584776"/>
          </a:xfrm>
        </p:spPr>
        <p:txBody>
          <a:bodyPr/>
          <a:lstStyle/>
          <a:p>
            <a:r>
              <a:rPr lang="en-US" dirty="0" smtClean="0"/>
              <a:t>Viking Professional Cooktops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7572" y="2979621"/>
            <a:ext cx="216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30”W. GAS COOKTOP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010" y="2979621"/>
            <a:ext cx="216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36”W. GAS COOKTOP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8693" y="5335832"/>
            <a:ext cx="264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30”W. ELECTRIC COOKTOP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5131" y="5335832"/>
            <a:ext cx="264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36”W. ELECTRIC COOKTOP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6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7072"/>
          <a:stretch/>
        </p:blipFill>
        <p:spPr>
          <a:xfrm>
            <a:off x="5033507" y="1821456"/>
            <a:ext cx="3919993" cy="21497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89667" y="3816894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VGC530-5B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236" y="965086"/>
            <a:ext cx="5799364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5 BURNERS - Wide variety of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burner sizes with brass flame ports provide </a:t>
            </a:r>
            <a:r>
              <a:rPr lang="en-US" sz="1350" b="1" dirty="0" smtClean="0">
                <a:solidFill>
                  <a:schemeClr val="bg1">
                    <a:lumMod val="50000"/>
                  </a:schemeClr>
                </a:solidFill>
              </a:rPr>
              <a:t>56,000 BTUs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of power and performance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350" b="1" dirty="0" smtClean="0">
                <a:solidFill>
                  <a:schemeClr val="bg1">
                    <a:lumMod val="50000"/>
                  </a:schemeClr>
                </a:solidFill>
              </a:rPr>
              <a:t>HIGHEST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combined BTU rating of 30”W. cooktops in the industry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Powerful 18,000 BTU burner delivers commercial power for high heating sautéing, rapid boiling and quick recovery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Simmer settings on all burner allow low BTU output for heating delicate sauces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Burner Sizes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18,000 BTU HIGH OUTPUT burner (left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12,000 BTU burner (left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12,000 BTU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burner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(center)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8,000 BTU burner (right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6,000 BTU burner (right front)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bg1">
                    <a:lumMod val="50000"/>
                  </a:schemeClr>
                </a:solidFill>
              </a:rPr>
              <a:t>EXCLUSIVE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SureSpark™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Ignition System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ensures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automatic ignition/re-ignition should the flame extinguish at any time while cooking</a:t>
            </a: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Continuous cooking grates allows for easy movement of pots and pans across the cooking surface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One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piece tooled top with large spill collection area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holds up to 8 cups of liquid, making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clean-up easy and quick </a:t>
            </a:r>
            <a:endParaRPr lang="en-US" sz="135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EXCLUSIVE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bg1">
                    <a:lumMod val="50000"/>
                  </a:schemeClr>
                </a:solidFill>
              </a:rPr>
              <a:t>ScratchSafe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™ Grate Design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provides ultimate protection from scratches and ensures proper placement of the heavy-duty grates</a:t>
            </a: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Childproof, push-to-turn metal knobs for safe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Customer-removable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knobs, grates, and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burner caps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make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clean-up easy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Durable laser-etched graphics withstand the rigors of regular cleaning</a:t>
            </a: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3738"/>
            <a:ext cx="8229600" cy="584775"/>
          </a:xfrm>
        </p:spPr>
        <p:txBody>
          <a:bodyPr/>
          <a:lstStyle/>
          <a:p>
            <a:r>
              <a:rPr lang="en-US" dirty="0" smtClean="0"/>
              <a:t>VGC Gas Cooktops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/>
        </p:nvSpPr>
        <p:spPr>
          <a:xfrm>
            <a:off x="457200" y="653141"/>
            <a:ext cx="8229600" cy="45961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 spc="1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30” WIDE – 5 BURNERS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5283" r="5833" b="10739"/>
          <a:stretch/>
        </p:blipFill>
        <p:spPr>
          <a:xfrm>
            <a:off x="4650035" y="2312170"/>
            <a:ext cx="4493965" cy="22264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652128"/>
            <a:ext cx="8229600" cy="460635"/>
          </a:xfrm>
        </p:spPr>
        <p:txBody>
          <a:bodyPr/>
          <a:lstStyle/>
          <a:p>
            <a:r>
              <a:rPr lang="en-US" dirty="0" smtClean="0"/>
              <a:t>36” WIDE – 6 BURNERS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29459" y="4076929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VGC536-6B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286" y="888886"/>
            <a:ext cx="593271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BURNERS - Wide variety of burner sizes with brass flame ports </a:t>
            </a:r>
            <a:r>
              <a:rPr lang="en-US" sz="1350">
                <a:solidFill>
                  <a:schemeClr val="bg1">
                    <a:lumMod val="50000"/>
                  </a:schemeClr>
                </a:solidFill>
              </a:rPr>
              <a:t>provide </a:t>
            </a:r>
            <a:r>
              <a:rPr lang="en-US" sz="1350" b="1" smtClean="0">
                <a:solidFill>
                  <a:schemeClr val="bg1">
                    <a:lumMod val="50000"/>
                  </a:schemeClr>
                </a:solidFill>
              </a:rPr>
              <a:t>66,000 </a:t>
            </a: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BTUs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of power and performance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HIGHEST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combined BTU rating of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36”W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. cooktops in the industry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Powerful 18,000 BTU burner delivers commercial power for high heating sautéing, rapid boiling and quick recovery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Simmer settings on all burner allow low BTU output for heating delicate sauces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rgbClr val="7F7F7F"/>
                </a:solidFill>
              </a:rPr>
              <a:t>Burner </a:t>
            </a:r>
            <a:r>
              <a:rPr lang="en-US" sz="1350" dirty="0">
                <a:solidFill>
                  <a:srgbClr val="7F7F7F"/>
                </a:solidFill>
              </a:rPr>
              <a:t>Sizes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rgbClr val="7F7F7F"/>
                </a:solidFill>
              </a:rPr>
              <a:t>18,000 BTU HIGH OUTPUT burner (left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rgbClr val="7F7F7F"/>
                </a:solidFill>
              </a:rPr>
              <a:t>10,000 </a:t>
            </a:r>
            <a:r>
              <a:rPr lang="en-US" sz="1350" dirty="0">
                <a:solidFill>
                  <a:srgbClr val="7F7F7F"/>
                </a:solidFill>
              </a:rPr>
              <a:t>BTU burner (left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rgbClr val="7F7F7F"/>
                </a:solidFill>
              </a:rPr>
              <a:t>12,000 BTU </a:t>
            </a:r>
            <a:r>
              <a:rPr lang="en-US" sz="1350" dirty="0" smtClean="0">
                <a:solidFill>
                  <a:srgbClr val="7F7F7F"/>
                </a:solidFill>
              </a:rPr>
              <a:t>burner </a:t>
            </a:r>
            <a:r>
              <a:rPr lang="en-US" sz="1350" dirty="0">
                <a:solidFill>
                  <a:srgbClr val="7F7F7F"/>
                </a:solidFill>
              </a:rPr>
              <a:t>(center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rgbClr val="7F7F7F"/>
                </a:solidFill>
              </a:rPr>
              <a:t>12,000 BTU </a:t>
            </a:r>
            <a:r>
              <a:rPr lang="en-US" sz="1350" dirty="0" smtClean="0">
                <a:solidFill>
                  <a:srgbClr val="7F7F7F"/>
                </a:solidFill>
              </a:rPr>
              <a:t>burner </a:t>
            </a:r>
            <a:r>
              <a:rPr lang="en-US" sz="1350" dirty="0">
                <a:solidFill>
                  <a:srgbClr val="7F7F7F"/>
                </a:solidFill>
              </a:rPr>
              <a:t>(center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rgbClr val="7F7F7F"/>
                </a:solidFill>
              </a:rPr>
              <a:t>8,000 BTU burner (right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rgbClr val="7F7F7F"/>
                </a:solidFill>
              </a:rPr>
              <a:t>6,000 BTU burner (right front)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EXCLUSIVE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bg1">
                    <a:lumMod val="50000"/>
                  </a:schemeClr>
                </a:solidFill>
              </a:rPr>
              <a:t>SureSpark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™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Ignition System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ensures automatic ignition/re-ignition should the flame extinguish at any time while cooking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Continuous cooking grates allows for easy movement of pots and pans across the cooking surface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One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piece tooled top with large spill collection area holds up to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11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cups of liquid, making clean-up easy and quick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EXCLUSIVE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50" dirty="0" err="1">
                <a:solidFill>
                  <a:schemeClr val="bg1">
                    <a:lumMod val="50000"/>
                  </a:schemeClr>
                </a:solidFill>
              </a:rPr>
              <a:t>ScratchSafe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™ Grate Design provides ultimate protection from scratches and ensures proper placement of the heavy-duty grates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Childproof, push-to-turn metal knobs for safe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Customer-removable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knobs, grates, and burner caps make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clean-up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easy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Durable laser-etched graphics withstand the rigors of regular cleaning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50" dirty="0">
              <a:solidFill>
                <a:srgbClr val="7F7F7F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350" dirty="0">
              <a:solidFill>
                <a:srgbClr val="7F7F7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50" dirty="0" smtClean="0">
              <a:solidFill>
                <a:srgbClr val="7F7F7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73738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reflection blurRad="6350" stA="15000" endA="300" endPos="20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VGC Gas Cooktops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72" y="4260200"/>
            <a:ext cx="3377634" cy="954107"/>
          </a:xfrm>
        </p:spPr>
        <p:txBody>
          <a:bodyPr/>
          <a:lstStyle/>
          <a:p>
            <a:r>
              <a:rPr lang="en-US" sz="1400" dirty="0" smtClean="0">
                <a:solidFill>
                  <a:srgbClr val="737373"/>
                </a:solidFill>
              </a:rPr>
              <a:t>Portable, </a:t>
            </a:r>
            <a:r>
              <a:rPr lang="en-US" sz="1400" dirty="0">
                <a:solidFill>
                  <a:srgbClr val="737373"/>
                </a:solidFill>
              </a:rPr>
              <a:t>non-stick cast-aluminum griddle fits securely onto burner grates to provide a griddling </a:t>
            </a:r>
            <a:r>
              <a:rPr lang="en-US" sz="1400" dirty="0" smtClean="0">
                <a:solidFill>
                  <a:srgbClr val="737373"/>
                </a:solidFill>
              </a:rPr>
              <a:t>surface; great for fast defrosting of foods</a:t>
            </a:r>
            <a:endParaRPr lang="en-US" sz="1400" dirty="0">
              <a:solidFill>
                <a:srgbClr val="7373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4061" y="366901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PGDVGC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5719" y="3651846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WRGVGC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23421" y="4260200"/>
            <a:ext cx="3461127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Porcelain coated cast-iron wok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ring fits securely over standard porcelain coated grate to accommodate wok cooking</a:t>
            </a:r>
          </a:p>
        </p:txBody>
      </p:sp>
      <p:pic>
        <p:nvPicPr>
          <p:cNvPr id="7" name="Picture 6" descr="Latest Wok 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08" y="2042412"/>
            <a:ext cx="3119416" cy="152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0437"/>
            <a:ext cx="8229600" cy="584775"/>
          </a:xfrm>
        </p:spPr>
        <p:txBody>
          <a:bodyPr/>
          <a:lstStyle/>
          <a:p>
            <a:r>
              <a:rPr lang="en-US" dirty="0" smtClean="0"/>
              <a:t>VGC Gas Cooktops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652128"/>
            <a:ext cx="8229600" cy="369332"/>
          </a:xfrm>
        </p:spPr>
        <p:txBody>
          <a:bodyPr/>
          <a:lstStyle/>
          <a:p>
            <a:r>
              <a:rPr lang="en-US" dirty="0" smtClean="0"/>
              <a:t>ACCESSORIES</a:t>
            </a:r>
            <a:endParaRPr lang="en-US" dirty="0"/>
          </a:p>
        </p:txBody>
      </p:sp>
      <p:pic>
        <p:nvPicPr>
          <p:cNvPr id="1026" name="Picture 2" descr="C:\Users\sbai\AppData\Local\Microsoft\Windows\Temporary Internet Files\Content.Outlook\ZNL6ZDBB\Gas Cooktop Griddle on white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332842"/>
            <a:ext cx="2692400" cy="22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973272" y="5369909"/>
            <a:ext cx="3649778" cy="8248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737373"/>
                </a:solidFill>
              </a:rPr>
              <a:t>Gas conversion kits also available: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LPKVGC – Natural to LP Conversion Kit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NKVGC – LP to Natural Conversion Kit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2299" r="7660" b="10981"/>
          <a:stretch/>
        </p:blipFill>
        <p:spPr>
          <a:xfrm>
            <a:off x="5067904" y="2139026"/>
            <a:ext cx="3667275" cy="15896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24783" y="372868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>
                <a:solidFill>
                  <a:srgbClr val="A6A6A6"/>
                </a:solidFill>
              </a:rPr>
              <a:t>VEC530-4B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57200" y="652128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 spc="1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30” WIDE – 4 ELEMENTS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3737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reflection blurRad="6350" stA="15000" endA="300" endPos="20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VEC Electric Cooktops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636" y="1187336"/>
            <a:ext cx="5532664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7 cooking zones with various wattages including a </a:t>
            </a: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NEW 12” 3,200 watt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triple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element provide space and power options for most cookware</a:t>
            </a: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QuickCook™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Surface Infrared Elements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utilize ribbon technology to reach full power in about 3 seconds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Element Sizes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12” – 3,200 watt triple element (left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6.5”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– 1,200 watt single element (left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8.5” – 1,800 watt single element (right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8.5” – 1,800 watt single element (right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Bridge – 800 watt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Bridge element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connects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front and rear elements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b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create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a continuous heated surface for large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cookware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or optional griddle accessory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Infrared energy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transfer provides fast cooking, regardless of the type of cookware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Strong, wear-resistant glass ceramic cooking surface makes clean-up easy and quick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Indicator lights display when element is active or surface is hot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Childproof, push-to-turn metal knobs for safe use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Durable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laser-etched graphics withstand the rigors of regular cleaning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5920" r="1683" b="11671"/>
          <a:stretch/>
        </p:blipFill>
        <p:spPr>
          <a:xfrm>
            <a:off x="4898571" y="1999592"/>
            <a:ext cx="4245429" cy="15961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25758" y="3596956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 smtClean="0">
                <a:solidFill>
                  <a:srgbClr val="A6A6A6"/>
                </a:solidFill>
              </a:rPr>
              <a:t>VEC536-</a:t>
            </a:r>
            <a:r>
              <a:rPr lang="en-US" sz="1200" dirty="0">
                <a:solidFill>
                  <a:srgbClr val="A6A6A6"/>
                </a:solidFill>
              </a:rPr>
              <a:t>6</a:t>
            </a:r>
            <a:r>
              <a:rPr lang="en-US" sz="1200" dirty="0" smtClean="0">
                <a:solidFill>
                  <a:srgbClr val="A6A6A6"/>
                </a:solidFill>
              </a:rPr>
              <a:t>B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57200" y="652128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 spc="1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36” WIDE – 6 ELEMENTS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3737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reflection blurRad="6350" stA="15000" endA="300" endPos="20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VEC Electric Cooktops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486" y="1193686"/>
            <a:ext cx="5888264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cooking zones with various wattages including a </a:t>
            </a: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NEW 12” 3,200 watt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triple element provide space and power options for most cookware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err="1">
                <a:solidFill>
                  <a:schemeClr val="bg1">
                    <a:lumMod val="50000"/>
                  </a:schemeClr>
                </a:solidFill>
              </a:rPr>
              <a:t>QuickCook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™ Surface Infrared Elements utilize ribbon technology to reach full power in about 3 seconds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Element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Sizes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12” – 3,200 watt triple element (left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6.5”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– 1,200 watt single element (left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8.5” – 1,800 watt single element (center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8.5” – 1,800 watt single element (center 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6.5”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– 1,200 watt single element (right front)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8.5” –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2,000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watt dual element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(right 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rear)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Bridge – 800 watt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Bridge element connects front and rear elements to</a:t>
            </a:r>
            <a:br>
              <a:rPr lang="en-US" sz="135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create a continuous heated surface for large cookware or optional griddle accessory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Infrared energy transfer provides fast cooking, regardless of the type of cookware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</a:rPr>
              <a:t>Strong</a:t>
            </a: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, wear-resistant glass ceramic cooking surface makes clean-up easy and quick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Indicator lights display when element is active or surface is hot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50" dirty="0" smtClean="0">
                <a:solidFill>
                  <a:srgbClr val="7F7F7F"/>
                </a:solidFill>
              </a:rPr>
              <a:t>Removable stainless steel </a:t>
            </a:r>
            <a:r>
              <a:rPr lang="en-US" sz="1350" dirty="0">
                <a:solidFill>
                  <a:srgbClr val="7F7F7F"/>
                </a:solidFill>
              </a:rPr>
              <a:t>knobs with childproof, push-to-turn safety feature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dirty="0">
                <a:solidFill>
                  <a:schemeClr val="bg1">
                    <a:lumMod val="50000"/>
                  </a:schemeClr>
                </a:solidFill>
              </a:rPr>
              <a:t>Durable laser-etched graphics withstand the rigors of regular cleaning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5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00E1-007A-A149-B36E-30EF1F2417D7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57200" y="652128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 spc="1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ACCESSORY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3737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reflection blurRad="6350" stA="15000" endA="300" endPos="20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VEC Electric Cooktops</a:t>
            </a:r>
            <a:endParaRPr lang="en-US" dirty="0"/>
          </a:p>
        </p:txBody>
      </p:sp>
      <p:pic>
        <p:nvPicPr>
          <p:cNvPr id="9" name="Picture 8" descr="portable gridd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2586"/>
            <a:ext cx="4241875" cy="284894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43889" y="2847957"/>
            <a:ext cx="3377634" cy="954107"/>
          </a:xfrm>
        </p:spPr>
        <p:txBody>
          <a:bodyPr/>
          <a:lstStyle/>
          <a:p>
            <a:r>
              <a:rPr lang="en-US" sz="1400" dirty="0" smtClean="0">
                <a:solidFill>
                  <a:srgbClr val="737373"/>
                </a:solidFill>
              </a:rPr>
              <a:t>Portable, </a:t>
            </a:r>
            <a:r>
              <a:rPr lang="en-US" sz="1400" dirty="0">
                <a:solidFill>
                  <a:srgbClr val="737373"/>
                </a:solidFill>
              </a:rPr>
              <a:t>non-stick cast-aluminum griddle fits securely onto </a:t>
            </a:r>
            <a:r>
              <a:rPr lang="en-US" sz="1400" dirty="0" smtClean="0">
                <a:solidFill>
                  <a:srgbClr val="737373"/>
                </a:solidFill>
              </a:rPr>
              <a:t>glass surface to </a:t>
            </a:r>
            <a:r>
              <a:rPr lang="en-US" sz="1400" dirty="0">
                <a:solidFill>
                  <a:srgbClr val="737373"/>
                </a:solidFill>
              </a:rPr>
              <a:t>provide a griddling surface; great for fast defrosting of foods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8892" y="4151184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</a:rPr>
              <a:t>MODEL NUMBER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PGDVEC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21518B"/>
      </a:accent2>
      <a:accent3>
        <a:srgbClr val="999999"/>
      </a:accent3>
      <a:accent4>
        <a:srgbClr val="808080"/>
      </a:accent4>
      <a:accent5>
        <a:srgbClr val="2E71C0"/>
      </a:accent5>
      <a:accent6>
        <a:srgbClr val="1E4B80"/>
      </a:accent6>
      <a:hlink>
        <a:srgbClr val="21518B"/>
      </a:hlink>
      <a:folHlink>
        <a:srgbClr val="265EA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982</Words>
  <Application>Microsoft Office PowerPoint</Application>
  <PresentationFormat>On-screen Show (4:3)</PresentationFormat>
  <Paragraphs>149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Sophisticated Simplicity</vt:lpstr>
      <vt:lpstr>Viking Professional Cooktops</vt:lpstr>
      <vt:lpstr>VGC Gas Cooktops</vt:lpstr>
      <vt:lpstr>PowerPoint Presentation</vt:lpstr>
      <vt:lpstr>VGC Gas Cooktops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Viking Range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Sandifer</dc:creator>
  <cp:lastModifiedBy>Sue Bailey</cp:lastModifiedBy>
  <cp:revision>76</cp:revision>
  <cp:lastPrinted>2013-10-07T14:29:16Z</cp:lastPrinted>
  <dcterms:created xsi:type="dcterms:W3CDTF">2012-06-08T14:34:35Z</dcterms:created>
  <dcterms:modified xsi:type="dcterms:W3CDTF">2013-10-11T18:18:14Z</dcterms:modified>
</cp:coreProperties>
</file>